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371" r:id="rId3"/>
    <p:sldId id="338" r:id="rId4"/>
    <p:sldId id="339" r:id="rId5"/>
    <p:sldId id="340" r:id="rId6"/>
    <p:sldId id="341" r:id="rId7"/>
    <p:sldId id="342" r:id="rId8"/>
    <p:sldId id="343" r:id="rId9"/>
    <p:sldId id="369" r:id="rId10"/>
    <p:sldId id="344" r:id="rId11"/>
    <p:sldId id="345" r:id="rId12"/>
    <p:sldId id="346" r:id="rId13"/>
    <p:sldId id="370" r:id="rId14"/>
    <p:sldId id="347" r:id="rId15"/>
    <p:sldId id="372" r:id="rId16"/>
    <p:sldId id="392" r:id="rId17"/>
    <p:sldId id="393" r:id="rId18"/>
    <p:sldId id="349" r:id="rId19"/>
    <p:sldId id="350" r:id="rId20"/>
    <p:sldId id="351" r:id="rId21"/>
    <p:sldId id="352" r:id="rId22"/>
    <p:sldId id="373" r:id="rId23"/>
    <p:sldId id="353" r:id="rId24"/>
    <p:sldId id="354" r:id="rId25"/>
    <p:sldId id="355" r:id="rId26"/>
    <p:sldId id="356" r:id="rId27"/>
    <p:sldId id="357" r:id="rId28"/>
    <p:sldId id="374" r:id="rId29"/>
    <p:sldId id="378" r:id="rId30"/>
    <p:sldId id="379" r:id="rId31"/>
    <p:sldId id="381" r:id="rId32"/>
    <p:sldId id="382" r:id="rId33"/>
    <p:sldId id="383" r:id="rId34"/>
    <p:sldId id="384" r:id="rId35"/>
    <p:sldId id="375" r:id="rId36"/>
    <p:sldId id="385" r:id="rId37"/>
    <p:sldId id="386" r:id="rId38"/>
    <p:sldId id="387" r:id="rId39"/>
    <p:sldId id="388" r:id="rId40"/>
    <p:sldId id="376" r:id="rId41"/>
    <p:sldId id="389" r:id="rId42"/>
    <p:sldId id="390" r:id="rId43"/>
    <p:sldId id="391" r:id="rId44"/>
    <p:sldId id="377" r:id="rId45"/>
    <p:sldId id="358" r:id="rId46"/>
    <p:sldId id="359" r:id="rId47"/>
    <p:sldId id="360" r:id="rId48"/>
    <p:sldId id="361" r:id="rId49"/>
    <p:sldId id="362" r:id="rId50"/>
    <p:sldId id="363" r:id="rId51"/>
    <p:sldId id="368" r:id="rId52"/>
  </p:sldIdLst>
  <p:sldSz cx="9144000" cy="6858000" type="screen4x3"/>
  <p:notesSz cx="6896100" cy="10033000"/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28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4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278E2512-3BDC-4F58-BEEA-63E4539FDF1D}" type="datetimeFigureOut">
              <a:rPr lang="en-US" smtClean="0"/>
              <a:pPr/>
              <a:t>11/28/2013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06EE6DBD-FF59-491C-8F31-B2178754F792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28/11/2013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6" tIns="48363" rIns="96726" bIns="48363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5"/>
            <a:ext cx="5516880" cy="4514850"/>
          </a:xfrm>
          <a:prstGeom prst="rect">
            <a:avLst/>
          </a:prstGeom>
        </p:spPr>
        <p:txBody>
          <a:bodyPr vert="horz" lIns="96726" tIns="48363" rIns="96726" bIns="4836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28/11/2013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28/11/2013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28/11/2013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28/11/2013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28/11/2013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28/11/2013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28/11/2013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28/11/2013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28/11/2013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28/11/2013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28/11/2013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28/11/2013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Computer vision: models, learning and inference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mtClean="0"/>
              <a:t>Chapter 14 </a:t>
            </a:r>
            <a:endParaRPr lang="en-CA" dirty="0" smtClean="0"/>
          </a:p>
          <a:p>
            <a:r>
              <a:rPr lang="en-CA" dirty="0" smtClean="0"/>
              <a:t>The pinhole camera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CA" sz="2800" dirty="0" smtClean="0"/>
              <a:t>Finally, add skew parameter</a:t>
            </a:r>
          </a:p>
          <a:p>
            <a:r>
              <a:rPr lang="en-CA" sz="2800" dirty="0" smtClean="0"/>
              <a:t>Accounts for image plane being not exactly perpendicular to the principal ray</a:t>
            </a:r>
          </a:p>
          <a:p>
            <a:pPr>
              <a:buNone/>
            </a:pPr>
            <a:endParaRPr lang="en-CA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Skew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grpSp>
        <p:nvGrpSpPr>
          <p:cNvPr id="10" name="Group 9"/>
          <p:cNvGrpSpPr/>
          <p:nvPr/>
        </p:nvGrpSpPr>
        <p:grpSpPr>
          <a:xfrm>
            <a:off x="2771800" y="3916526"/>
            <a:ext cx="3384376" cy="1584176"/>
            <a:chOff x="2195736" y="2636912"/>
            <a:chExt cx="4755911" cy="2226171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5736" y="2636912"/>
              <a:ext cx="4755911" cy="2226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5796136" y="4365104"/>
              <a:ext cx="14401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CA" sz="2400" dirty="0" smtClean="0"/>
              <a:t>Position </a:t>
            </a:r>
            <a:r>
              <a:rPr lang="en-CA" sz="2400" b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CA" sz="2400" dirty="0" err="1" smtClean="0">
                <a:latin typeface="Times New Roman" pitchFamily="18" charset="0"/>
                <a:cs typeface="Times New Roman" pitchFamily="18" charset="0"/>
              </a:rPr>
              <a:t>u,v,w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sz="2400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400" dirty="0" smtClean="0"/>
              <a:t>of point in the world is generally not expressed in the frame of reference of the camera.</a:t>
            </a:r>
          </a:p>
          <a:p>
            <a:r>
              <a:rPr lang="en-CA" sz="2400" dirty="0" smtClean="0"/>
              <a:t>Transform using 3D transformation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pPr>
              <a:buNone/>
            </a:pPr>
            <a:endParaRPr lang="en-CA" sz="2400" dirty="0" smtClean="0"/>
          </a:p>
          <a:p>
            <a:pPr>
              <a:buNone/>
            </a:pPr>
            <a:r>
              <a:rPr lang="en-CA" sz="2400" dirty="0" smtClean="0"/>
              <a:t>	or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Position and orientation of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3068960"/>
            <a:ext cx="4626174" cy="109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4509120"/>
            <a:ext cx="2410222" cy="54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2267744" y="5085184"/>
            <a:ext cx="72008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V="1">
            <a:off x="4608004" y="5121189"/>
            <a:ext cx="576064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15616" y="5662989"/>
            <a:ext cx="237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Point in frame of reference of camera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4211960" y="5661248"/>
            <a:ext cx="237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Point in frame of reference of world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457200" y="3573016"/>
            <a:ext cx="8229600" cy="2913187"/>
          </a:xfrm>
        </p:spPr>
        <p:txBody>
          <a:bodyPr>
            <a:normAutofit/>
          </a:bodyPr>
          <a:lstStyle/>
          <a:p>
            <a:r>
              <a:rPr lang="en-CA" sz="2400" dirty="0" smtClean="0"/>
              <a:t>Intrinsic parameters                       (stored as intrinsic matrix)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Extrinsic parameters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pPr>
              <a:buNone/>
            </a:pPr>
            <a:endParaRPr lang="en-CA" sz="2400" dirty="0" smtClean="0"/>
          </a:p>
          <a:p>
            <a:endParaRPr lang="en-CA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Complete pinhole camera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8573111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white">
          <a:xfrm>
            <a:off x="8510062" y="2476445"/>
            <a:ext cx="454426" cy="565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132" y="4077072"/>
            <a:ext cx="2738114" cy="494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5445224"/>
            <a:ext cx="118192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85497" y="4077072"/>
            <a:ext cx="2699967" cy="1280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457200" y="3212976"/>
            <a:ext cx="8229600" cy="291318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sz="2400" dirty="0" smtClean="0"/>
              <a:t>For short:</a:t>
            </a:r>
          </a:p>
          <a:p>
            <a:pPr>
              <a:buNone/>
            </a:pPr>
            <a:endParaRPr lang="en-CA" sz="2400" dirty="0" smtClean="0"/>
          </a:p>
          <a:p>
            <a:pPr>
              <a:buNone/>
            </a:pPr>
            <a:endParaRPr lang="en-CA" sz="2400" dirty="0" smtClean="0"/>
          </a:p>
          <a:p>
            <a:pPr>
              <a:buNone/>
            </a:pPr>
            <a:r>
              <a:rPr lang="en-CA" sz="2400" dirty="0" smtClean="0"/>
              <a:t>Add noise – uncertainty in localizing feature in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Complete pinhole camera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8573111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white">
          <a:xfrm>
            <a:off x="8510062" y="2404437"/>
            <a:ext cx="454426" cy="565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789040"/>
            <a:ext cx="3378596" cy="42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5301208"/>
            <a:ext cx="7128792" cy="603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Radial distortion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628800"/>
            <a:ext cx="8682988" cy="310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4725144"/>
            <a:ext cx="4680520" cy="132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Pinhole camera model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Three geometric problems</a:t>
            </a:r>
          </a:p>
          <a:p>
            <a:r>
              <a:rPr lang="en-CA" dirty="0" smtClean="0"/>
              <a:t>Homogeneous coordinates</a:t>
            </a:r>
          </a:p>
          <a:p>
            <a:r>
              <a:rPr lang="en-CA" dirty="0" smtClean="0"/>
              <a:t>Solving the problems</a:t>
            </a:r>
          </a:p>
          <a:p>
            <a:pPr lvl="1"/>
            <a:r>
              <a:rPr lang="en-CA" dirty="0" smtClean="0"/>
              <a:t>Exterior orientation problem</a:t>
            </a:r>
          </a:p>
          <a:p>
            <a:pPr lvl="1"/>
            <a:r>
              <a:rPr lang="en-CA" dirty="0" smtClean="0"/>
              <a:t>Camera calibration</a:t>
            </a:r>
          </a:p>
          <a:p>
            <a:pPr lvl="1"/>
            <a:r>
              <a:rPr lang="en-CA" dirty="0" smtClean="0"/>
              <a:t>3D reconstruction</a:t>
            </a:r>
          </a:p>
          <a:p>
            <a:r>
              <a:rPr lang="en-CA" dirty="0" smtClean="0"/>
              <a:t>Applications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Problem 1: Learning extrinsic parameters (exterior orientation)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844824"/>
            <a:ext cx="869436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5157192"/>
            <a:ext cx="5616624" cy="104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97152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Use maximum likelihood: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Problem 2 – Learning intrinsic parameters (calibration)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51" y="1802060"/>
            <a:ext cx="8837437" cy="277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Use maximum likelihood:</a:t>
            </a:r>
            <a:endParaRPr lang="en-CA" sz="24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085184"/>
            <a:ext cx="504056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445224"/>
            <a:ext cx="8229600" cy="680939"/>
          </a:xfrm>
        </p:spPr>
        <p:txBody>
          <a:bodyPr/>
          <a:lstStyle/>
          <a:p>
            <a:r>
              <a:rPr lang="en-CA" dirty="0" smtClean="0"/>
              <a:t>Use 3D target with known 3D points </a:t>
            </a:r>
            <a:endParaRPr lang="en-CA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412776"/>
            <a:ext cx="4885155" cy="384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FF0000"/>
                </a:solidFill>
              </a:rPr>
              <a:t>Pinhole camera model</a:t>
            </a:r>
          </a:p>
          <a:p>
            <a:r>
              <a:rPr lang="en-CA" dirty="0" smtClean="0"/>
              <a:t>Three geometric problems</a:t>
            </a:r>
          </a:p>
          <a:p>
            <a:r>
              <a:rPr lang="en-CA" dirty="0" smtClean="0"/>
              <a:t>Homogeneous coordinates</a:t>
            </a:r>
          </a:p>
          <a:p>
            <a:r>
              <a:rPr lang="en-CA" dirty="0" smtClean="0"/>
              <a:t>Solving the problems</a:t>
            </a:r>
          </a:p>
          <a:p>
            <a:pPr lvl="1"/>
            <a:r>
              <a:rPr lang="en-CA" dirty="0" smtClean="0"/>
              <a:t>Exterior orientation problem</a:t>
            </a:r>
          </a:p>
          <a:p>
            <a:pPr lvl="1"/>
            <a:r>
              <a:rPr lang="en-CA" dirty="0" smtClean="0"/>
              <a:t>Camera calibration</a:t>
            </a:r>
          </a:p>
          <a:p>
            <a:pPr lvl="1"/>
            <a:r>
              <a:rPr lang="en-CA" dirty="0" smtClean="0"/>
              <a:t>3D reconstruction</a:t>
            </a:r>
          </a:p>
          <a:p>
            <a:r>
              <a:rPr lang="en-CA" dirty="0" smtClean="0"/>
              <a:t>Applications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Problem 3 – Inferring 3D points (triangulation / reconstruction)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04492"/>
            <a:ext cx="8815484" cy="304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2442" y="5157192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Use maximum likelihood: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Solving the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043510"/>
          </a:xfrm>
        </p:spPr>
        <p:txBody>
          <a:bodyPr>
            <a:normAutofit fontScale="77500" lnSpcReduction="20000"/>
          </a:bodyPr>
          <a:lstStyle/>
          <a:p>
            <a:r>
              <a:rPr lang="en-CA" dirty="0" smtClean="0"/>
              <a:t>None of these problems can be solved in closed form</a:t>
            </a:r>
          </a:p>
          <a:p>
            <a:endParaRPr lang="en-CA" dirty="0" smtClean="0"/>
          </a:p>
          <a:p>
            <a:r>
              <a:rPr lang="en-CA" dirty="0" smtClean="0"/>
              <a:t>Can apply non-linear optimization to find best solution but slow and prone to local minima</a:t>
            </a:r>
          </a:p>
          <a:p>
            <a:endParaRPr lang="en-CA" dirty="0" smtClean="0"/>
          </a:p>
          <a:p>
            <a:r>
              <a:rPr lang="en-CA" dirty="0" smtClean="0"/>
              <a:t>Solution – convert to a new representation (homogeneous coordinates) where we can solve in closed form.</a:t>
            </a:r>
          </a:p>
          <a:p>
            <a:endParaRPr lang="en-CA" dirty="0" smtClean="0"/>
          </a:p>
          <a:p>
            <a:r>
              <a:rPr lang="en-CA" dirty="0" smtClean="0"/>
              <a:t>Caution!  We are not solving the true problem – finding global minimum of wrong* problem.  But can use as starting point for non-linear optimization of true problem</a:t>
            </a:r>
          </a:p>
          <a:p>
            <a:endParaRPr lang="en-CA" dirty="0" smtClean="0"/>
          </a:p>
          <a:p>
            <a:pPr>
              <a:buNone/>
            </a:pPr>
            <a:r>
              <a:rPr lang="en-CA" dirty="0" smtClean="0"/>
              <a:t>*= We’ll first minimize algebraic error, instead of geometric error (see </a:t>
            </a:r>
            <a:r>
              <a:rPr lang="en-CA" sz="2100" dirty="0" smtClean="0"/>
              <a:t>Minimizing Algebraic Error in Geometric Estimation Problems, Hartley 1998</a:t>
            </a:r>
            <a:r>
              <a:rPr lang="en-CA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Pinhole camera model</a:t>
            </a:r>
          </a:p>
          <a:p>
            <a:r>
              <a:rPr lang="en-CA" dirty="0" smtClean="0"/>
              <a:t>Three geometric problems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Homogeneous coordinates</a:t>
            </a:r>
          </a:p>
          <a:p>
            <a:r>
              <a:rPr lang="en-CA" dirty="0" smtClean="0"/>
              <a:t>Solving the problems</a:t>
            </a:r>
          </a:p>
          <a:p>
            <a:pPr lvl="1"/>
            <a:r>
              <a:rPr lang="en-CA" dirty="0" smtClean="0"/>
              <a:t>Exterior orientation problem</a:t>
            </a:r>
          </a:p>
          <a:p>
            <a:pPr lvl="1"/>
            <a:r>
              <a:rPr lang="en-CA" dirty="0" smtClean="0"/>
              <a:t>Camera calibration</a:t>
            </a:r>
          </a:p>
          <a:p>
            <a:pPr lvl="1"/>
            <a:r>
              <a:rPr lang="en-CA" dirty="0" smtClean="0"/>
              <a:t>3D reconstruction</a:t>
            </a:r>
          </a:p>
          <a:p>
            <a:r>
              <a:rPr lang="en-CA" dirty="0" smtClean="0"/>
              <a:t>Applications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Homogeneous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Convert 2D coordinate to 3D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r>
              <a:rPr lang="en-CA" dirty="0" smtClean="0"/>
              <a:t>To convert back</a:t>
            </a:r>
            <a:endParaRPr lang="en-CA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2477120"/>
            <a:ext cx="1584176" cy="145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t="2751" b="50000"/>
          <a:stretch>
            <a:fillRect/>
          </a:stretch>
        </p:blipFill>
        <p:spPr bwMode="auto">
          <a:xfrm>
            <a:off x="1907704" y="4797152"/>
            <a:ext cx="2103661" cy="108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 t="49736"/>
          <a:stretch>
            <a:fillRect/>
          </a:stretch>
        </p:blipFill>
        <p:spPr bwMode="auto">
          <a:xfrm>
            <a:off x="4932040" y="4725144"/>
            <a:ext cx="210366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Geometric interpretation of homogeneous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3982" y="1412776"/>
            <a:ext cx="5277000" cy="4970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Pinhole camera in </a:t>
            </a:r>
            <a:br>
              <a:rPr lang="en-GB" dirty="0" smtClean="0"/>
            </a:br>
            <a:r>
              <a:rPr lang="en-GB" dirty="0" smtClean="0"/>
              <a:t>homogeneous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988840"/>
            <a:ext cx="3678098" cy="1859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293096"/>
            <a:ext cx="5040560" cy="1739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1560" y="1772816"/>
            <a:ext cx="2087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Camera model:</a:t>
            </a: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75933" y="3861048"/>
            <a:ext cx="3896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In homogeneous coordinates:</a:t>
            </a:r>
            <a:endParaRPr lang="en-CA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524328" y="4941168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(linear!)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Pinhole camera in </a:t>
            </a:r>
            <a:br>
              <a:rPr lang="en-GB" dirty="0" smtClean="0"/>
            </a:br>
            <a:r>
              <a:rPr lang="en-GB" dirty="0" smtClean="0"/>
              <a:t>homogeneous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700808"/>
            <a:ext cx="5040560" cy="1739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3933056"/>
            <a:ext cx="3888432" cy="1444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8" y="3429000"/>
            <a:ext cx="4416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Writing out these three equations</a:t>
            </a: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33023" y="5517232"/>
            <a:ext cx="5279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Eliminate </a:t>
            </a:r>
            <a:r>
              <a:rPr lang="en-CA" sz="2400" dirty="0" smtClean="0">
                <a:latin typeface="Symbol" pitchFamily="18" charset="2"/>
              </a:rPr>
              <a:t>l</a:t>
            </a:r>
            <a:r>
              <a:rPr lang="en-CA" sz="2400" dirty="0" smtClean="0"/>
              <a:t> to retrieve original equations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Adding in extrinsic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7898" y="1635936"/>
            <a:ext cx="7326510" cy="1588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3840275"/>
            <a:ext cx="4176464" cy="103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5312246"/>
            <a:ext cx="34575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8" y="3296022"/>
            <a:ext cx="1726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Or for short:</a:t>
            </a: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83568" y="4850581"/>
            <a:ext cx="2231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Or even shorter: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Pinhole camera model</a:t>
            </a:r>
          </a:p>
          <a:p>
            <a:r>
              <a:rPr lang="en-CA" dirty="0" smtClean="0"/>
              <a:t>Three geometric problems</a:t>
            </a:r>
          </a:p>
          <a:p>
            <a:r>
              <a:rPr lang="en-CA" dirty="0" smtClean="0"/>
              <a:t>Homogeneous coordinates</a:t>
            </a:r>
          </a:p>
          <a:p>
            <a:r>
              <a:rPr lang="en-CA" dirty="0" smtClean="0"/>
              <a:t>Solving the problems</a:t>
            </a:r>
          </a:p>
          <a:p>
            <a:pPr lvl="1"/>
            <a:r>
              <a:rPr lang="en-CA" dirty="0" smtClean="0">
                <a:solidFill>
                  <a:srgbClr val="FF0000"/>
                </a:solidFill>
              </a:rPr>
              <a:t>Exterior orientation problem</a:t>
            </a:r>
          </a:p>
          <a:p>
            <a:pPr lvl="1"/>
            <a:r>
              <a:rPr lang="en-CA" dirty="0" smtClean="0"/>
              <a:t>Camera calibration</a:t>
            </a:r>
          </a:p>
          <a:p>
            <a:pPr lvl="1"/>
            <a:r>
              <a:rPr lang="en-CA" dirty="0" smtClean="0"/>
              <a:t>3D reconstruction</a:t>
            </a:r>
          </a:p>
          <a:p>
            <a:r>
              <a:rPr lang="en-CA" dirty="0" smtClean="0"/>
              <a:t>Applications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Problem 1: Learning extrinsic parameters (exterior orientation)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844824"/>
            <a:ext cx="869436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5157192"/>
            <a:ext cx="5616624" cy="104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97152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Use maximum likelihood: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r="34616"/>
          <a:stretch>
            <a:fillRect/>
          </a:stretch>
        </p:blipFill>
        <p:spPr bwMode="auto">
          <a:xfrm>
            <a:off x="1259632" y="1196752"/>
            <a:ext cx="6682479" cy="262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66886"/>
          <a:stretch>
            <a:fillRect/>
          </a:stretch>
        </p:blipFill>
        <p:spPr bwMode="auto">
          <a:xfrm>
            <a:off x="4572000" y="3717032"/>
            <a:ext cx="3384376" cy="262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331640" y="4221088"/>
            <a:ext cx="31683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Sparse stereo reconstruction  </a:t>
            </a:r>
          </a:p>
          <a:p>
            <a:endParaRPr lang="en-CA" sz="2000" dirty="0" smtClean="0"/>
          </a:p>
          <a:p>
            <a:r>
              <a:rPr lang="en-CA" sz="2000" dirty="0" smtClean="0"/>
              <a:t>Compute the depth at a set of sparse matching points</a:t>
            </a:r>
            <a:endParaRPr lang="en-CA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Exterior orientation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116498"/>
            <a:ext cx="7529654" cy="152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9086" y="4458953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3568" y="1527175"/>
            <a:ext cx="727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Start with camera equation in homogeneous coordinates</a:t>
            </a:r>
            <a:endParaRPr lang="en-CA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55576" y="3759423"/>
            <a:ext cx="7980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Pre-multiply both sides by inverse of camera calibration matrix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Exterior orientation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755576" y="3068960"/>
            <a:ext cx="6000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The third equation gives us an expression for </a:t>
            </a:r>
            <a:r>
              <a:rPr lang="en-CA" sz="2400" dirty="0" smtClean="0">
                <a:latin typeface="Symbol" pitchFamily="18" charset="2"/>
              </a:rPr>
              <a:t>l</a:t>
            </a:r>
            <a:endParaRPr lang="en-CA" sz="2400" dirty="0">
              <a:latin typeface="Symbol" pitchFamily="18" charset="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3686572"/>
            <a:ext cx="5233638" cy="46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869160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1484784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03566" y="4407495"/>
            <a:ext cx="4414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Substitute back into first two lines</a:t>
            </a:r>
            <a:endParaRPr lang="en-CA" sz="2400" dirty="0">
              <a:latin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Exterior orientation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28498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99593" y="2780928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Linear equation – two equations per point – form system of equations</a:t>
            </a:r>
            <a:endParaRPr lang="en-CA" sz="2400" dirty="0">
              <a:latin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1948" y="4606528"/>
            <a:ext cx="825960" cy="475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Exterior orientation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09995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roup 21"/>
          <p:cNvGrpSpPr/>
          <p:nvPr/>
        </p:nvGrpSpPr>
        <p:grpSpPr>
          <a:xfrm>
            <a:off x="899592" y="4219534"/>
            <a:ext cx="7056783" cy="873388"/>
            <a:chOff x="899592" y="4077072"/>
            <a:chExt cx="7056783" cy="873388"/>
          </a:xfrm>
        </p:grpSpPr>
        <p:sp>
          <p:nvSpPr>
            <p:cNvPr id="11" name="TextBox 10"/>
            <p:cNvSpPr txBox="1"/>
            <p:nvPr/>
          </p:nvSpPr>
          <p:spPr>
            <a:xfrm>
              <a:off x="899592" y="4119463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 smtClean="0"/>
                <a:t>Minimum direction problem of the form                     , Find minimum of               subject to                  . </a:t>
              </a:r>
              <a:endParaRPr lang="en-CA" sz="2400" dirty="0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12160" y="4077072"/>
              <a:ext cx="1368152" cy="49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08104" y="4501866"/>
              <a:ext cx="1008112" cy="442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899592" y="5190291"/>
            <a:ext cx="7056783" cy="903005"/>
            <a:chOff x="899592" y="4941168"/>
            <a:chExt cx="7056783" cy="903005"/>
          </a:xfrm>
        </p:grpSpPr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75656" y="5387305"/>
              <a:ext cx="332951" cy="417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44008" y="5445224"/>
              <a:ext cx="360040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899592" y="5013176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 smtClean="0"/>
                <a:t>To solve, compute the SVD                                and then set         to the last column of         . </a:t>
              </a:r>
              <a:endParaRPr lang="en-CA" sz="2400" dirty="0"/>
            </a:p>
          </p:txBody>
        </p:sp>
        <p:pic>
          <p:nvPicPr>
            <p:cNvPr id="9227" name="Picture 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55976" y="4941168"/>
              <a:ext cx="2028448" cy="528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Exterior orientation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96116" y="1522884"/>
            <a:ext cx="351284" cy="351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844" y="3132460"/>
            <a:ext cx="2016224" cy="479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9" y="3501008"/>
            <a:ext cx="1656183" cy="438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5" cstate="print"/>
          <a:srcRect l="91692" t="38769" r="823" b="37001"/>
          <a:stretch>
            <a:fillRect/>
          </a:stretch>
        </p:blipFill>
        <p:spPr bwMode="auto">
          <a:xfrm>
            <a:off x="5868144" y="1556792"/>
            <a:ext cx="28803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043608" y="1484784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Now we extract the values of         and       from     . </a:t>
            </a:r>
            <a:endParaRPr lang="en-CA" sz="2400" dirty="0"/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4" cstate="print"/>
          <a:srcRect t="24134" r="76664"/>
          <a:stretch>
            <a:fillRect/>
          </a:stretch>
        </p:blipFill>
        <p:spPr bwMode="auto">
          <a:xfrm>
            <a:off x="4788024" y="1539509"/>
            <a:ext cx="432048" cy="37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1043608" y="2060848"/>
            <a:ext cx="7056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Problem: the scale is arbitrary and the rows and columns of the rotation matrix  may not be orthogonal.</a:t>
            </a:r>
          </a:p>
          <a:p>
            <a:endParaRPr lang="en-CA" sz="2400" dirty="0" smtClean="0"/>
          </a:p>
          <a:p>
            <a:r>
              <a:rPr lang="en-CA" sz="2400" dirty="0" smtClean="0"/>
              <a:t>Solution:  compute SVD                                and then choose                          .                                 </a:t>
            </a:r>
            <a:endParaRPr lang="en-CA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43608" y="4221088"/>
            <a:ext cx="705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Use the ratio between the rotation matrix before and after to rescale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04146" y="4868620"/>
            <a:ext cx="2503958" cy="93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043608" y="5847655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Use these estimates for start of non-linear optimisation.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Pinhole camera model</a:t>
            </a:r>
          </a:p>
          <a:p>
            <a:r>
              <a:rPr lang="en-CA" dirty="0" smtClean="0"/>
              <a:t>Three geometric problems</a:t>
            </a:r>
          </a:p>
          <a:p>
            <a:r>
              <a:rPr lang="en-CA" dirty="0" smtClean="0"/>
              <a:t>Homogeneous coordinates</a:t>
            </a:r>
          </a:p>
          <a:p>
            <a:r>
              <a:rPr lang="en-CA" dirty="0" smtClean="0"/>
              <a:t>Solving the problems</a:t>
            </a:r>
          </a:p>
          <a:p>
            <a:pPr lvl="1"/>
            <a:r>
              <a:rPr lang="en-CA" dirty="0" smtClean="0"/>
              <a:t>Exterior orientation problem</a:t>
            </a:r>
          </a:p>
          <a:p>
            <a:pPr lvl="1"/>
            <a:r>
              <a:rPr lang="en-CA" dirty="0" smtClean="0">
                <a:solidFill>
                  <a:srgbClr val="FF0000"/>
                </a:solidFill>
              </a:rPr>
              <a:t>Camera calibration</a:t>
            </a:r>
          </a:p>
          <a:p>
            <a:pPr lvl="1"/>
            <a:r>
              <a:rPr lang="en-CA" dirty="0" smtClean="0"/>
              <a:t>3D reconstruction</a:t>
            </a:r>
          </a:p>
          <a:p>
            <a:r>
              <a:rPr lang="en-CA" dirty="0" smtClean="0"/>
              <a:t>Applications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Problem 2 – Learning intrinsic parameters (calibration)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51" y="1802060"/>
            <a:ext cx="8837437" cy="277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Use maximum likelihood:</a:t>
            </a:r>
            <a:endParaRPr lang="en-CA" sz="24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085184"/>
            <a:ext cx="504056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196752"/>
            <a:ext cx="576064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3717032"/>
            <a:ext cx="5580080" cy="9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4314" y="5013176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9592" y="2636912"/>
            <a:ext cx="70567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One approach (not very efficient) is to alternately</a:t>
            </a:r>
          </a:p>
          <a:p>
            <a:endParaRPr lang="en-CA" sz="1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Optimize extrinsic parameters for fixed intrinsic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Optimize intrinsic parameters for fixed extrinsic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0100" y="6021288"/>
            <a:ext cx="42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( Then use non-linear optimization 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397150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2621286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Maximum likelihood approach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125342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291016" y="3341366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899593" y="4869160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This is a least squares problem.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291016" y="1484784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0298" y="2893441"/>
            <a:ext cx="2376264" cy="39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717032"/>
            <a:ext cx="7871085" cy="87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3284984"/>
            <a:ext cx="533214" cy="35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55576" y="2852936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The function                                       is linear </a:t>
            </a:r>
            <a:r>
              <a:rPr lang="en-CA" sz="2400" dirty="0" err="1" smtClean="0"/>
              <a:t>w.r.t</a:t>
            </a:r>
            <a:r>
              <a:rPr lang="en-CA" sz="2400" dirty="0" smtClean="0"/>
              <a:t>. intrinsic parameters.  Can be written in form   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0112" y="4653136"/>
            <a:ext cx="26972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5445224"/>
            <a:ext cx="4630478" cy="81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27584" y="4941168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Now solve least squares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Pinhole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6525"/>
            <a:ext cx="86106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rot="16200000" flipV="1">
            <a:off x="936390" y="5051715"/>
            <a:ext cx="719286" cy="3592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1600" y="5662989"/>
            <a:ext cx="2005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Real camera image </a:t>
            </a:r>
          </a:p>
          <a:p>
            <a:pPr algn="ctr"/>
            <a:r>
              <a:rPr lang="en-CA" dirty="0" smtClean="0"/>
              <a:t>is inverted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4644008" y="4942909"/>
            <a:ext cx="64807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07904" y="5590981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Instead model impossible but more convenient virtual image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Pinhole camera model</a:t>
            </a:r>
          </a:p>
          <a:p>
            <a:r>
              <a:rPr lang="en-CA" dirty="0" smtClean="0"/>
              <a:t>Three geometric problems</a:t>
            </a:r>
          </a:p>
          <a:p>
            <a:r>
              <a:rPr lang="en-CA" dirty="0" smtClean="0"/>
              <a:t>Homogeneous coordinates</a:t>
            </a:r>
          </a:p>
          <a:p>
            <a:r>
              <a:rPr lang="en-CA" dirty="0" smtClean="0"/>
              <a:t>Solving the problems</a:t>
            </a:r>
          </a:p>
          <a:p>
            <a:pPr lvl="1"/>
            <a:r>
              <a:rPr lang="en-CA" dirty="0" smtClean="0"/>
              <a:t>Exterior orientation problem</a:t>
            </a:r>
          </a:p>
          <a:p>
            <a:pPr lvl="1"/>
            <a:r>
              <a:rPr lang="en-CA" dirty="0" smtClean="0"/>
              <a:t>Camera calibration</a:t>
            </a:r>
          </a:p>
          <a:p>
            <a:pPr lvl="1"/>
            <a:r>
              <a:rPr lang="en-CA" dirty="0" smtClean="0">
                <a:solidFill>
                  <a:srgbClr val="FF0000"/>
                </a:solidFill>
              </a:rPr>
              <a:t>3D reconstruction</a:t>
            </a:r>
          </a:p>
          <a:p>
            <a:r>
              <a:rPr lang="en-CA" dirty="0" smtClean="0"/>
              <a:t>Applications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Problem 3 – Inferring 3D points (triangulation / reconstruction)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04492"/>
            <a:ext cx="8815484" cy="304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2442" y="5157192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Use maximum likelihood: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268760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55576" y="26369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Write j</a:t>
            </a:r>
            <a:r>
              <a:rPr lang="en-CA" sz="2400" baseline="30000" dirty="0" smtClean="0"/>
              <a:t>th</a:t>
            </a:r>
            <a:r>
              <a:rPr lang="en-CA" sz="2400" dirty="0" smtClean="0"/>
              <a:t> pinhole camera in homogeneous coordinates:</a:t>
            </a:r>
            <a:endParaRPr lang="en-CA" sz="2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068960"/>
            <a:ext cx="6624736" cy="1385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5085184"/>
            <a:ext cx="4104456" cy="121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4581128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Pre-multiply with inverse of intrinsic matrix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96752"/>
            <a:ext cx="462435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3568" y="253528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Last equations gives</a:t>
            </a:r>
            <a:endParaRPr lang="en-CA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1664" y="2607427"/>
            <a:ext cx="4248472" cy="35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356992"/>
            <a:ext cx="7272808" cy="128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4939308"/>
            <a:ext cx="6840760" cy="937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83568" y="321297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Substitute back into first two equations</a:t>
            </a:r>
            <a:endParaRPr lang="en-CA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4371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Re-arranging get two linear equations for 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sz="2400" dirty="0" err="1" smtClean="0">
                <a:latin typeface="Times New Roman" pitchFamily="18" charset="0"/>
                <a:cs typeface="Times New Roman" pitchFamily="18" charset="0"/>
              </a:rPr>
              <a:t>u,v,w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]</a:t>
            </a:r>
            <a:endParaRPr lang="en-CA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5877272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Solve using &gt;1 cameras and then use non-linear optimization</a:t>
            </a:r>
            <a:endParaRPr lang="en-CA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Pinhole camera model</a:t>
            </a:r>
          </a:p>
          <a:p>
            <a:r>
              <a:rPr lang="en-CA" dirty="0" smtClean="0"/>
              <a:t>Three geometric problems</a:t>
            </a:r>
          </a:p>
          <a:p>
            <a:r>
              <a:rPr lang="en-CA" dirty="0" smtClean="0"/>
              <a:t>Homogeneous coordinates</a:t>
            </a:r>
          </a:p>
          <a:p>
            <a:r>
              <a:rPr lang="en-CA" dirty="0" smtClean="0"/>
              <a:t>Solving the problems</a:t>
            </a:r>
          </a:p>
          <a:p>
            <a:pPr lvl="1"/>
            <a:r>
              <a:rPr lang="en-CA" dirty="0" smtClean="0"/>
              <a:t>Exterior orientation problem</a:t>
            </a:r>
          </a:p>
          <a:p>
            <a:pPr lvl="1"/>
            <a:r>
              <a:rPr lang="en-CA" dirty="0" smtClean="0"/>
              <a:t>Camera calibration</a:t>
            </a:r>
          </a:p>
          <a:p>
            <a:pPr lvl="1"/>
            <a:r>
              <a:rPr lang="en-CA" dirty="0" smtClean="0"/>
              <a:t>3D reconstruction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Applications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Depth from structured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38" y="1340768"/>
            <a:ext cx="8785524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149080"/>
            <a:ext cx="8640960" cy="210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Depth from structured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332297"/>
            <a:ext cx="7357910" cy="476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Depth from structured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387" y="1844823"/>
            <a:ext cx="4966677" cy="3810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2060848"/>
            <a:ext cx="3660073" cy="356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Shape from silhouette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84784"/>
            <a:ext cx="8759892" cy="426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Shape from silhouette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147" y="1196752"/>
            <a:ext cx="9006357" cy="502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Pinhole camera terminology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56792"/>
            <a:ext cx="8568952" cy="445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Shape from silhouette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340768"/>
            <a:ext cx="6125502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Pinhole camera model is a non-linear function that takes points in 3D world and finds where they map to in image</a:t>
            </a:r>
          </a:p>
          <a:p>
            <a:r>
              <a:rPr lang="en-CA" dirty="0" smtClean="0"/>
              <a:t>Parameterized by intrinsic and extrinsic matrices</a:t>
            </a:r>
          </a:p>
          <a:p>
            <a:r>
              <a:rPr lang="en-CA" dirty="0" smtClean="0"/>
              <a:t>Difficult to estimate intrinsic/extrinsic/depth because non-linear</a:t>
            </a:r>
          </a:p>
          <a:p>
            <a:r>
              <a:rPr lang="en-CA" dirty="0" smtClean="0"/>
              <a:t>Use homogeneous coordinates where we can get closed form solutions (initial </a:t>
            </a:r>
            <a:r>
              <a:rPr lang="en-CA" dirty="0" err="1" smtClean="0"/>
              <a:t>sol’ns</a:t>
            </a:r>
            <a:r>
              <a:rPr lang="en-CA" dirty="0" smtClean="0"/>
              <a:t> only)</a:t>
            </a:r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Normalized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9378" y="1124744"/>
            <a:ext cx="5790934" cy="3650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3568" y="4869160"/>
            <a:ext cx="201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By similar triangles:</a:t>
            </a:r>
            <a:endParaRPr lang="en-CA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l="7692" t="5316" b="46580"/>
          <a:stretch>
            <a:fillRect/>
          </a:stretch>
        </p:blipFill>
        <p:spPr bwMode="auto">
          <a:xfrm>
            <a:off x="3131840" y="5229200"/>
            <a:ext cx="1728192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7692" t="52113"/>
          <a:stretch>
            <a:fillRect/>
          </a:stretch>
        </p:blipFill>
        <p:spPr bwMode="auto">
          <a:xfrm>
            <a:off x="5418479" y="5194694"/>
            <a:ext cx="1728192" cy="860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Focal length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96752"/>
            <a:ext cx="7519628" cy="521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3568" y="1484784"/>
            <a:ext cx="7339189" cy="4739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Can model both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the effect of the distance to the focal plane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the density of the receptors</a:t>
            </a:r>
          </a:p>
          <a:p>
            <a:pPr marL="342900" indent="-342900"/>
            <a:r>
              <a:rPr lang="en-CA" sz="2400" dirty="0" smtClean="0"/>
              <a:t>with a single focal length parameter </a:t>
            </a:r>
            <a:r>
              <a:rPr lang="en-CA" sz="2400" dirty="0" smtClean="0">
                <a:latin typeface="Symbol" pitchFamily="18" charset="2"/>
              </a:rPr>
              <a:t>f</a:t>
            </a:r>
          </a:p>
          <a:p>
            <a:pPr marL="342900" indent="-342900"/>
            <a:endParaRPr lang="en-CA" sz="2400" dirty="0" smtClean="0"/>
          </a:p>
          <a:p>
            <a:pPr marL="342900" indent="-342900"/>
            <a:endParaRPr lang="en-CA" sz="2400" dirty="0" smtClean="0"/>
          </a:p>
          <a:p>
            <a:pPr marL="342900" indent="-342900"/>
            <a:endParaRPr lang="en-CA" sz="2400" dirty="0" smtClean="0"/>
          </a:p>
          <a:p>
            <a:pPr marL="342900" indent="-342900"/>
            <a:endParaRPr lang="en-CA" sz="1400" dirty="0" smtClean="0"/>
          </a:p>
          <a:p>
            <a:pPr marL="342900" indent="-342900"/>
            <a:r>
              <a:rPr lang="en-CA" sz="2400" dirty="0" smtClean="0"/>
              <a:t>In practice, the receptors may not be spaced evenly in 2D:</a:t>
            </a:r>
          </a:p>
          <a:p>
            <a:pPr marL="342900" indent="-342900"/>
            <a:endParaRPr lang="en-CA" sz="2400" dirty="0" smtClean="0"/>
          </a:p>
          <a:p>
            <a:pPr marL="342900" indent="-342900"/>
            <a:endParaRPr lang="en-CA" sz="2400" dirty="0" smtClean="0"/>
          </a:p>
          <a:p>
            <a:pPr marL="342900" indent="-342900"/>
            <a:endParaRPr lang="en-CA" sz="2400" dirty="0" smtClean="0"/>
          </a:p>
          <a:p>
            <a:pPr marL="342900" indent="-342900"/>
            <a:r>
              <a:rPr lang="en-CA" sz="2400" dirty="0" smtClean="0"/>
              <a:t>So use different focal length parameter for x and y dims </a:t>
            </a:r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Focal length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b="47675"/>
          <a:stretch>
            <a:fillRect/>
          </a:stretch>
        </p:blipFill>
        <p:spPr bwMode="auto">
          <a:xfrm>
            <a:off x="2123728" y="3140968"/>
            <a:ext cx="1805416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b="50449"/>
          <a:stretch>
            <a:fillRect/>
          </a:stretch>
        </p:blipFill>
        <p:spPr bwMode="auto">
          <a:xfrm>
            <a:off x="2123728" y="4797152"/>
            <a:ext cx="197365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52325" b="-4650"/>
          <a:stretch>
            <a:fillRect/>
          </a:stretch>
        </p:blipFill>
        <p:spPr bwMode="auto">
          <a:xfrm>
            <a:off x="4572000" y="3140968"/>
            <a:ext cx="1805416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t="49551"/>
          <a:stretch>
            <a:fillRect/>
          </a:stretch>
        </p:blipFill>
        <p:spPr bwMode="auto">
          <a:xfrm>
            <a:off x="4614574" y="4725144"/>
            <a:ext cx="1973650" cy="879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Offset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Current model assumes that pixel (0,0) is where the principal ray strikes the image plane (i.e. the center)</a:t>
            </a:r>
          </a:p>
          <a:p>
            <a:r>
              <a:rPr lang="en-CA" dirty="0" smtClean="0"/>
              <a:t>Model offset to center </a:t>
            </a:r>
          </a:p>
          <a:p>
            <a:pPr>
              <a:buNone/>
            </a:pPr>
            <a:endParaRPr lang="en-CA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3861048"/>
            <a:ext cx="3312368" cy="203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14261</TotalTime>
  <Words>1730</Words>
  <Application>Microsoft Office PowerPoint</Application>
  <PresentationFormat>On-screen Show (4:3)</PresentationFormat>
  <Paragraphs>325</Paragraphs>
  <Slides>51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Computer vision: models, learning and inference</vt:lpstr>
      <vt:lpstr>Structure</vt:lpstr>
      <vt:lpstr>Motivation</vt:lpstr>
      <vt:lpstr>Pinhole camera</vt:lpstr>
      <vt:lpstr>Pinhole camera terminology</vt:lpstr>
      <vt:lpstr>Normalized Camera</vt:lpstr>
      <vt:lpstr>Focal length parameters</vt:lpstr>
      <vt:lpstr>Focal length parameters</vt:lpstr>
      <vt:lpstr>Offset parameters</vt:lpstr>
      <vt:lpstr>Skew parameter</vt:lpstr>
      <vt:lpstr>Position and orientation of camera</vt:lpstr>
      <vt:lpstr>Complete pinhole camera model</vt:lpstr>
      <vt:lpstr>Complete pinhole camera model</vt:lpstr>
      <vt:lpstr>Radial distortion</vt:lpstr>
      <vt:lpstr>Structure</vt:lpstr>
      <vt:lpstr>Slide 16</vt:lpstr>
      <vt:lpstr>Problem 1: Learning extrinsic parameters (exterior orientation)</vt:lpstr>
      <vt:lpstr>Problem 2 – Learning intrinsic parameters (calibration)</vt:lpstr>
      <vt:lpstr>Calibration</vt:lpstr>
      <vt:lpstr>Problem 3 – Inferring 3D points (triangulation / reconstruction)</vt:lpstr>
      <vt:lpstr>Solving the problems</vt:lpstr>
      <vt:lpstr>Structure</vt:lpstr>
      <vt:lpstr>Homogeneous coordinates</vt:lpstr>
      <vt:lpstr>Geometric interpretation of homogeneous coordinates</vt:lpstr>
      <vt:lpstr>Pinhole camera in  homogeneous coordinates</vt:lpstr>
      <vt:lpstr>Pinhole camera in  homogeneous coordinates</vt:lpstr>
      <vt:lpstr>Adding in extrinsic parameters</vt:lpstr>
      <vt:lpstr>Structure</vt:lpstr>
      <vt:lpstr>Problem 1: Learning extrinsic parameters (exterior orientation)</vt:lpstr>
      <vt:lpstr>Exterior orientation</vt:lpstr>
      <vt:lpstr>Exterior orientation</vt:lpstr>
      <vt:lpstr>Exterior orientation</vt:lpstr>
      <vt:lpstr>Exterior orientation</vt:lpstr>
      <vt:lpstr>Exterior orientation</vt:lpstr>
      <vt:lpstr>Structure</vt:lpstr>
      <vt:lpstr>Problem 2 – Learning intrinsic parameters (calibration)</vt:lpstr>
      <vt:lpstr>Calibration</vt:lpstr>
      <vt:lpstr>Intrinsic parameters</vt:lpstr>
      <vt:lpstr>Intrinsic parameters</vt:lpstr>
      <vt:lpstr>Structure</vt:lpstr>
      <vt:lpstr>Problem 3 – Inferring 3D points (triangulation / reconstruction)</vt:lpstr>
      <vt:lpstr>Reconstruction</vt:lpstr>
      <vt:lpstr>Reconstruction</vt:lpstr>
      <vt:lpstr>Structure</vt:lpstr>
      <vt:lpstr>Depth from structured light</vt:lpstr>
      <vt:lpstr>Depth from structured light</vt:lpstr>
      <vt:lpstr>Depth from structured light</vt:lpstr>
      <vt:lpstr>Shape from silhouette</vt:lpstr>
      <vt:lpstr>Shape from silhouette</vt:lpstr>
      <vt:lpstr>Shape from silhouette</vt:lpstr>
      <vt:lpstr>Conclusion</vt:lpstr>
    </vt:vector>
  </TitlesOfParts>
  <Company>UCL Computer Science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Gabriel Brostow</cp:lastModifiedBy>
  <cp:revision>75</cp:revision>
  <dcterms:created xsi:type="dcterms:W3CDTF">2011-06-01T16:56:42Z</dcterms:created>
  <dcterms:modified xsi:type="dcterms:W3CDTF">2013-11-28T19:15:40Z</dcterms:modified>
</cp:coreProperties>
</file>